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6" r:id="rId2"/>
    <p:sldId id="267" r:id="rId3"/>
    <p:sldId id="260" r:id="rId4"/>
    <p:sldId id="269" r:id="rId5"/>
    <p:sldId id="272" r:id="rId6"/>
    <p:sldId id="270" r:id="rId7"/>
    <p:sldId id="273" r:id="rId8"/>
    <p:sldId id="271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398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3A824-1A51-4B26-AD58-A6D8E14F6C04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7E33E-8B18-4087-B112-809917729534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C1C18-307B-4F68-A007-B5B542270E8D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162C4-EDD9-4389-A98B-B87ECEA2A816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059C3-6A89-4494-99FF-5A4D6FFD50EB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Gallone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54B2F-12DE-47F5-8894-472B206D2E1E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0E46F-7819-4ACF-B48B-48222C2ACC88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F3416-4057-4DAA-829D-4CA07428D088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1D9284-D300-4297-87F7-E791DCC15DB1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37D525BB-DA17-4BA0-B3C8-3AC3ABC827E6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6C4C9A-3960-41CF-A4E9-2A8FB932454B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BC1C18-307B-4F68-A007-B5B542270E8D}" type="datetimeFigureOut">
              <a:rPr lang="en-US" smtClean="0"/>
              <a:pPr/>
              <a:t>2/23/2019</a:t>
            </a:fld>
            <a:endParaRPr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61ED5E-6F89-4175-88BD-D44DBD5A7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500" y="1710295"/>
            <a:ext cx="7265014" cy="1496291"/>
          </a:xfrm>
        </p:spPr>
        <p:txBody>
          <a:bodyPr>
            <a:normAutofit fontScale="90000"/>
          </a:bodyPr>
          <a:lstStyle/>
          <a:p>
            <a:r>
              <a:rPr lang="it-IT" sz="5300" dirty="0" smtClean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it-IT" sz="5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4000" dirty="0" smtClean="0">
                <a:solidFill>
                  <a:srgbClr val="FF0000"/>
                </a:solidFill>
              </a:rPr>
              <a:t>proposta metodologica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63F581B-D529-4324-A1F9-8E018301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1672" y="6414655"/>
            <a:ext cx="4350327" cy="443345"/>
          </a:xfrm>
        </p:spPr>
        <p:txBody>
          <a:bodyPr>
            <a:normAutofit fontScale="85000" lnSpcReduction="10000"/>
          </a:bodyPr>
          <a:lstStyle/>
          <a:p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BERGAMO, 27 febbraio </a:t>
            </a:r>
            <a:r>
              <a:rPr lang="it-IT" b="1" i="1" dirty="0" smtClean="0">
                <a:solidFill>
                  <a:schemeClr val="bg1">
                    <a:lumMod val="95000"/>
                  </a:schemeClr>
                </a:solidFill>
              </a:rPr>
              <a:t>2019</a:t>
            </a:r>
            <a:endParaRPr lang="it-IT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0" y="1219198"/>
            <a:ext cx="3744000" cy="317940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363F581B-D529-4324-A1F9-8E018301AC85}"/>
              </a:ext>
            </a:extLst>
          </p:cNvPr>
          <p:cNvSpPr txBox="1">
            <a:spLocks/>
          </p:cNvSpPr>
          <p:nvPr/>
        </p:nvSpPr>
        <p:spPr>
          <a:xfrm>
            <a:off x="5319377" y="3297410"/>
            <a:ext cx="6504324" cy="1066772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Comitato Tecnico Scientifico IPIA</a:t>
            </a:r>
            <a:r>
              <a:rPr kumimoji="0" lang="it-IT" sz="1600" b="1" i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C. PESENTI-BERGAMO</a:t>
            </a:r>
            <a:endParaRPr kumimoji="0" lang="it-IT" sz="16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Relatori:  Alessandro Marinaro,  Domenico Polito</a:t>
            </a:r>
            <a:endParaRPr kumimoji="0" lang="it-IT" sz="16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9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 1 – LINEE GUIDA - RISORSE - TERRITORIO 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892300" y="2934567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Freccia a destra 11">
            <a:hlinkClick r:id="rId3" action="ppaction://hlinksldjump"/>
          </p:cNvPr>
          <p:cNvSpPr/>
          <p:nvPr/>
        </p:nvSpPr>
        <p:spPr>
          <a:xfrm>
            <a:off x="8631767" y="5968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23229" r="40278" b="16991"/>
          <a:stretch/>
        </p:blipFill>
        <p:spPr bwMode="auto">
          <a:xfrm>
            <a:off x="2214033" y="1003870"/>
            <a:ext cx="8302561" cy="46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9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LINK 2 – ESEMPI DI COMPITI DI REALTA’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892300" y="2934567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Freccia a destra 11">
            <a:hlinkClick r:id="rId3" action="ppaction://hlinksldjump"/>
          </p:cNvPr>
          <p:cNvSpPr/>
          <p:nvPr/>
        </p:nvSpPr>
        <p:spPr>
          <a:xfrm>
            <a:off x="8487833" y="54525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324100" y="1380067"/>
            <a:ext cx="92117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Realizzare </a:t>
            </a:r>
            <a:r>
              <a:rPr lang="it-IT" sz="2000" dirty="0" smtClean="0">
                <a:solidFill>
                  <a:srgbClr val="C00000"/>
                </a:solidFill>
              </a:rPr>
              <a:t>semplici impianti tecnici </a:t>
            </a:r>
            <a:r>
              <a:rPr lang="it-IT" sz="2000" dirty="0">
                <a:solidFill>
                  <a:srgbClr val="C00000"/>
                </a:solidFill>
              </a:rPr>
              <a:t>di un ambiente </a:t>
            </a:r>
            <a:r>
              <a:rPr lang="it-IT" sz="2000" dirty="0" smtClean="0">
                <a:solidFill>
                  <a:srgbClr val="C00000"/>
                </a:solidFill>
              </a:rPr>
              <a:t>assegnato (QNQ 2)</a:t>
            </a:r>
            <a:endParaRPr lang="it-IT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C00000"/>
                </a:solidFill>
              </a:rPr>
              <a:t>Realizzare </a:t>
            </a:r>
            <a:r>
              <a:rPr lang="it-IT" sz="2000" dirty="0" smtClean="0">
                <a:solidFill>
                  <a:srgbClr val="C00000"/>
                </a:solidFill>
              </a:rPr>
              <a:t>impianti </a:t>
            </a:r>
            <a:r>
              <a:rPr lang="it-IT" sz="2000" dirty="0">
                <a:solidFill>
                  <a:srgbClr val="C00000"/>
                </a:solidFill>
              </a:rPr>
              <a:t>tecnici di un ambiente assegnato (QNQ </a:t>
            </a:r>
            <a:r>
              <a:rPr lang="it-IT" sz="2000" dirty="0" smtClean="0">
                <a:solidFill>
                  <a:srgbClr val="C00000"/>
                </a:solidFill>
              </a:rPr>
              <a:t>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Conduzione (esercizio e manutenzione) di impianti tecnici (QNQ 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Manutenzione di impianti tecnici (QNQ 4)</a:t>
            </a:r>
            <a:endParaRPr lang="it-IT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Organizzare una commessa (QNQ 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Partecipare ad una gara d’appalto (QNQ 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Gestire le scorte (</a:t>
            </a:r>
            <a:r>
              <a:rPr lang="it-IT" sz="2000" dirty="0">
                <a:solidFill>
                  <a:srgbClr val="C00000"/>
                </a:solidFill>
              </a:rPr>
              <a:t>QNQ 4</a:t>
            </a:r>
            <a:r>
              <a:rPr lang="it-IT" sz="2000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</a:rPr>
              <a:t>Gestire </a:t>
            </a:r>
            <a:r>
              <a:rPr lang="it-IT" sz="2000" smtClean="0">
                <a:solidFill>
                  <a:srgbClr val="C00000"/>
                </a:solidFill>
              </a:rPr>
              <a:t>i </a:t>
            </a:r>
            <a:r>
              <a:rPr lang="it-IT" sz="2000">
                <a:solidFill>
                  <a:srgbClr val="C00000"/>
                </a:solidFill>
              </a:rPr>
              <a:t>rifiuti (QNQ 4</a:t>
            </a:r>
            <a:r>
              <a:rPr lang="it-IT" sz="2000" smtClean="0">
                <a:solidFill>
                  <a:srgbClr val="C00000"/>
                </a:solidFill>
              </a:rPr>
              <a:t>)</a:t>
            </a:r>
            <a:endParaRPr lang="it-IT" sz="2000" dirty="0" smtClean="0">
              <a:solidFill>
                <a:srgbClr val="C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91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799" y="2789178"/>
            <a:ext cx="5494866" cy="866977"/>
          </a:xfrm>
        </p:spPr>
        <p:txBody>
          <a:bodyPr>
            <a:normAutofit fontScale="90000"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457200"/>
            <a:r>
              <a:rPr lang="it-IT" sz="3100" dirty="0" smtClean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200" dirty="0" smtClean="0">
                <a:solidFill>
                  <a:srgbClr val="FF0000"/>
                </a:solidFill>
              </a:rPr>
              <a:t>proposta metodologica</a:t>
            </a: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30400" y="1220927"/>
            <a:ext cx="8716434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70C0"/>
                </a:solidFill>
              </a:rPr>
              <a:t>I percorsi didattici sono caratterizzati dalla </a:t>
            </a:r>
            <a:r>
              <a:rPr lang="it-IT" sz="2000" dirty="0" smtClean="0">
                <a:solidFill>
                  <a:srgbClr val="FF0000"/>
                </a:solidFill>
              </a:rPr>
              <a:t>progettazione interdisciplinare</a:t>
            </a:r>
            <a:r>
              <a:rPr lang="it-IT" sz="2000" dirty="0" smtClean="0">
                <a:solidFill>
                  <a:srgbClr val="0070C0"/>
                </a:solidFill>
              </a:rPr>
              <a:t> riguardante gli </a:t>
            </a:r>
            <a:r>
              <a:rPr lang="it-IT" sz="2000" dirty="0" smtClean="0">
                <a:solidFill>
                  <a:srgbClr val="FF0000"/>
                </a:solidFill>
              </a:rPr>
              <a:t>assi culturali</a:t>
            </a:r>
            <a:r>
              <a:rPr lang="it-IT" sz="2000" dirty="0" smtClean="0">
                <a:solidFill>
                  <a:srgbClr val="0070C0"/>
                </a:solidFill>
              </a:rPr>
              <a:t>; sono organizzati a partire dalle prime classi, e per tutta la durata del quinquennio, per </a:t>
            </a:r>
            <a:r>
              <a:rPr lang="it-IT" sz="2000" dirty="0" smtClean="0">
                <a:solidFill>
                  <a:srgbClr val="FF0000"/>
                </a:solidFill>
              </a:rPr>
              <a:t>unità di apprendimento </a:t>
            </a:r>
            <a:r>
              <a:rPr lang="it-IT" sz="2000" dirty="0" smtClean="0">
                <a:solidFill>
                  <a:srgbClr val="0070C0"/>
                </a:solidFill>
              </a:rPr>
              <a:t>con l’utilizzo di  metodologie di tipo induttivo, attraverso esperienze laboratoriali e in contesti operativi, analisi e soluzione dei problemi relativi alle attività economiche di riferimento, il lavoro cooperativo per progetti, nonché la gestione di processi in contesti organizzati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REGOLAMENTO  </a:t>
            </a:r>
            <a:r>
              <a:rPr lang="it-IT" sz="3200" dirty="0" smtClean="0">
                <a:solidFill>
                  <a:schemeClr val="bg1"/>
                </a:solidFill>
              </a:rPr>
              <a:t>24/05/2018 Art.6 comma 4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6310" t="26136" r="37069" b="13068"/>
          <a:stretch>
            <a:fillRect/>
          </a:stretch>
        </p:blipFill>
        <p:spPr bwMode="auto">
          <a:xfrm>
            <a:off x="4151746" y="826594"/>
            <a:ext cx="4350328" cy="55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FASI DEL PROCESSO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731433" y="2923550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5296" t="32159" r="37023" b="21023"/>
          <a:stretch>
            <a:fillRect/>
          </a:stretch>
        </p:blipFill>
        <p:spPr bwMode="auto">
          <a:xfrm>
            <a:off x="3564465" y="886113"/>
            <a:ext cx="4850876" cy="492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IDEAZIONE, CONCEZIONE, STUDIO DI FATTIBILITÀ</a:t>
            </a:r>
            <a:endParaRPr lang="it-IT" sz="28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2137833" y="2827277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reccia a destra 6">
            <a:hlinkClick r:id="rId5" action="ppaction://hlinksldjump"/>
          </p:cNvPr>
          <p:cNvSpPr/>
          <p:nvPr/>
        </p:nvSpPr>
        <p:spPr>
          <a:xfrm>
            <a:off x="6915911" y="49336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8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23333" r="31111" b="20124"/>
          <a:stretch/>
        </p:blipFill>
        <p:spPr bwMode="auto">
          <a:xfrm>
            <a:off x="5825066" y="753893"/>
            <a:ext cx="5852093" cy="52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PROGETTAZIONE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900767" y="2968882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1433" y="1326740"/>
            <a:ext cx="482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Correlazione COMPITO DI REALTA’ - ATTIVITÀ 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Associazione ATTIVITA’ – COMPETENZE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Selezione CONOSCENZE – </a:t>
            </a: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ABILITA’ - ASSI CULTURALI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Individuazione </a:t>
            </a: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INSEGNAMENTI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Definizione UNITA’ FORMATIVA CAPITALIZZABILE</a:t>
            </a:r>
            <a:endParaRPr lang="it-IT" sz="1600" dirty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Costruzione OFFERTA FORMATIVA</a:t>
            </a:r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ESECUZIONE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782233" y="2881217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8" t="27258" r="29694" b="16421"/>
          <a:stretch/>
        </p:blipFill>
        <p:spPr bwMode="auto">
          <a:xfrm>
            <a:off x="3378200" y="828053"/>
            <a:ext cx="6248400" cy="530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 t="26626" r="28737" b="18172"/>
          <a:stretch/>
        </p:blipFill>
        <p:spPr bwMode="auto">
          <a:xfrm>
            <a:off x="5003800" y="743374"/>
            <a:ext cx="5765800" cy="53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67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MONITORAGGIO E CONTROLLO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2146300" y="2923550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90133" y="1109133"/>
            <a:ext cx="364066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Monitoraggio TEMPI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per insegnamento e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Interdisciplinare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70C0"/>
                </a:solidFill>
              </a:rPr>
              <a:t>mediante </a:t>
            </a:r>
            <a:r>
              <a:rPr lang="it-IT" dirty="0" err="1">
                <a:solidFill>
                  <a:srgbClr val="0070C0"/>
                </a:solidFill>
              </a:rPr>
              <a:t>gantt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it-IT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Controllo RISULTATI ATTESI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per insegnamento e</a:t>
            </a:r>
            <a:endParaRPr lang="it-IT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Interdisciplinare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70C0"/>
                </a:solidFill>
              </a:rPr>
              <a:t>mediante tabellone dei voti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4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CERTIFICAZIONE DELLE COMPETENZE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883833" y="2926100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2000" dirty="0">
                <a:solidFill>
                  <a:srgbClr val="FF0000"/>
                </a:solidFill>
              </a:rPr>
              <a:t>proposta metodologica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4" t="15691" r="37430" b="13094"/>
          <a:stretch/>
        </p:blipFill>
        <p:spPr bwMode="auto">
          <a:xfrm>
            <a:off x="2129366" y="719666"/>
            <a:ext cx="3611034" cy="53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46377"/>
              </p:ext>
            </p:extLst>
          </p:nvPr>
        </p:nvGraphicFramePr>
        <p:xfrm>
          <a:off x="5757334" y="989013"/>
          <a:ext cx="5376334" cy="41624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53999"/>
                <a:gridCol w="1126068"/>
                <a:gridCol w="1185332"/>
                <a:gridCol w="1534055"/>
                <a:gridCol w="1276880"/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INSEGNAMENTI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COMPITO DI REALTA'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CERTIFICAZIONE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1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2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3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4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5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6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1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2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3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4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5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6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7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8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9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10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11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competenza 12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50" b="0" i="0" u="none" strike="noStrik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15" y="5334031"/>
            <a:ext cx="1656000" cy="14062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A15A16E1-9DB8-488F-9CDC-C9B85ADE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it-IT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REPORTING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A15A16E1-9DB8-488F-9CDC-C9B85ADE97F9}"/>
              </a:ext>
            </a:extLst>
          </p:cNvPr>
          <p:cNvSpPr txBox="1">
            <a:spLocks/>
          </p:cNvSpPr>
          <p:nvPr/>
        </p:nvSpPr>
        <p:spPr>
          <a:xfrm>
            <a:off x="-1892300" y="2934567"/>
            <a:ext cx="5494866" cy="866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>
                <a:rot lat="0" lon="0" rev="5400000"/>
              </a:camera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Progettare UDA in MAT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30821"/>
              </p:ext>
            </p:extLst>
          </p:nvPr>
        </p:nvGraphicFramePr>
        <p:xfrm>
          <a:off x="2319867" y="1054100"/>
          <a:ext cx="7107766" cy="427993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12900"/>
                <a:gridCol w="1625600"/>
                <a:gridCol w="1579033"/>
                <a:gridCol w="2290233"/>
              </a:tblGrid>
              <a:tr h="3527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ATTIVITA’</a:t>
                      </a:r>
                      <a:endParaRPr lang="it-IT" sz="14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PUNTI DI FORZA</a:t>
                      </a:r>
                      <a:endParaRPr lang="it-IT" sz="14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CRITICITA’</a:t>
                      </a:r>
                      <a:endParaRPr lang="it-IT" sz="14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AZIONI</a:t>
                      </a:r>
                      <a:r>
                        <a:rPr lang="it-IT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CORRETTIVE</a:t>
                      </a:r>
                      <a:endParaRPr lang="it-IT" sz="14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0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reccia a destra 3">
            <a:hlinkClick r:id="rId3" action="ppaction://hlinksldjump"/>
          </p:cNvPr>
          <p:cNvSpPr/>
          <p:nvPr/>
        </p:nvSpPr>
        <p:spPr>
          <a:xfrm>
            <a:off x="10212278" y="28834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0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648</TotalTime>
  <Words>356</Words>
  <Application>Microsoft Office PowerPoint</Application>
  <PresentationFormat>Personalizzato</PresentationFormat>
  <Paragraphs>140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Viale</vt:lpstr>
      <vt:lpstr>Progettare UDA in MAT proposta metodologica</vt:lpstr>
      <vt:lpstr>Progettare UDA in MAT proposta metodologica</vt:lpstr>
      <vt:lpstr>FASI DEL PROCESSO</vt:lpstr>
      <vt:lpstr>IDEAZIONE, CONCEZIONE, STUDIO DI FATTIBILITÀ</vt:lpstr>
      <vt:lpstr>PROGETTAZIONE</vt:lpstr>
      <vt:lpstr>ESECUZIONE</vt:lpstr>
      <vt:lpstr>MONITORAGGIO E CONTROLLO</vt:lpstr>
      <vt:lpstr>CERTIFICAZIONE DELLE COMPETENZE</vt:lpstr>
      <vt:lpstr>REPORTING</vt:lpstr>
      <vt:lpstr>LINK 1 – LINEE GUIDA - RISORSE - TERRITORIO </vt:lpstr>
      <vt:lpstr>LINK 2 – ESEMPI DI COMPITI DI REALTA’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E FORMAT DELL’ATTIVITÀ FORMATIVA</dc:title>
  <dc:creator>g c</dc:creator>
  <cp:lastModifiedBy>Alessandro Marinaro</cp:lastModifiedBy>
  <cp:revision>89</cp:revision>
  <dcterms:created xsi:type="dcterms:W3CDTF">2018-12-13T16:22:29Z</dcterms:created>
  <dcterms:modified xsi:type="dcterms:W3CDTF">2019-02-23T14:01:51Z</dcterms:modified>
</cp:coreProperties>
</file>